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at.re/programmation/danse/to-da-bone/-la-horde,33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TO DA BONE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LA(HORDE)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353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33006"/>
            <a:ext cx="8229600" cy="5805806"/>
          </a:xfrm>
        </p:spPr>
        <p:txBody>
          <a:bodyPr/>
          <a:lstStyle/>
          <a:p>
            <a:pPr marL="0" indent="0" algn="just">
              <a:buNone/>
            </a:pPr>
            <a:r>
              <a:rPr lang="de-DE" b="1" dirty="0" err="1"/>
              <a:t>Scénographie</a:t>
            </a:r>
            <a:r>
              <a:rPr lang="de-DE" b="1" dirty="0"/>
              <a:t> </a:t>
            </a:r>
            <a:r>
              <a:rPr lang="de-DE" dirty="0"/>
              <a:t>: D</a:t>
            </a:r>
            <a:r>
              <a:rPr lang="fr-FR" dirty="0"/>
              <a:t>écrire les scénographies présentées dans chaque tableau chorégraphié. Réfléchir sur les matériaux utilisés (objets et matériaux légers, translucides, lourds, froids, clairs ou foncés, </a:t>
            </a:r>
            <a:r>
              <a:rPr lang="fr-FR" dirty="0" err="1"/>
              <a:t>élé</a:t>
            </a:r>
            <a:r>
              <a:rPr lang="en-US" dirty="0" err="1"/>
              <a:t>ments</a:t>
            </a:r>
            <a:r>
              <a:rPr lang="en-US" dirty="0"/>
              <a:t> </a:t>
            </a:r>
            <a:r>
              <a:rPr lang="en-US" dirty="0" err="1"/>
              <a:t>num</a:t>
            </a:r>
            <a:r>
              <a:rPr lang="fr-FR" dirty="0" err="1"/>
              <a:t>ériques</a:t>
            </a:r>
            <a:r>
              <a:rPr lang="fr-FR" dirty="0"/>
              <a:t> ou objets suggérés, utilisation photo et vidéo etc.). Exprimer les ressentis face à cette ou ces scénographies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853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49542"/>
            <a:ext cx="8229600" cy="5851525"/>
          </a:xfrm>
        </p:spPr>
        <p:txBody>
          <a:bodyPr/>
          <a:lstStyle/>
          <a:p>
            <a:pPr marL="0" indent="0" algn="just">
              <a:buNone/>
            </a:pPr>
            <a:r>
              <a:rPr lang="de-DE" b="1" dirty="0" err="1"/>
              <a:t>Création</a:t>
            </a:r>
            <a:r>
              <a:rPr lang="de-DE" b="1" dirty="0"/>
              <a:t> </a:t>
            </a:r>
            <a:r>
              <a:rPr lang="de-DE" b="1" dirty="0" err="1"/>
              <a:t>son</a:t>
            </a:r>
            <a:r>
              <a:rPr lang="de-DE" b="1" dirty="0"/>
              <a:t> et </a:t>
            </a:r>
            <a:r>
              <a:rPr lang="de-DE" b="1" dirty="0" err="1"/>
              <a:t>lumière</a:t>
            </a:r>
            <a:r>
              <a:rPr lang="de-DE" b="1" dirty="0"/>
              <a:t> </a:t>
            </a:r>
            <a:r>
              <a:rPr lang="de-DE" b="1" dirty="0" smtClean="0"/>
              <a:t>:</a:t>
            </a:r>
          </a:p>
          <a:p>
            <a:pPr marL="0" indent="0" algn="just">
              <a:buNone/>
            </a:pPr>
            <a:r>
              <a:rPr lang="it-IT" dirty="0" smtClean="0"/>
              <a:t>Lumi</a:t>
            </a:r>
            <a:r>
              <a:rPr lang="fr-FR" dirty="0"/>
              <a:t>ères (à quels moments, l’importance quantitative, quelle signification, la symbolique des couleurs, l’effet suscité</a:t>
            </a:r>
            <a:r>
              <a:rPr lang="en-US" dirty="0"/>
              <a:t>, </a:t>
            </a:r>
            <a:r>
              <a:rPr lang="en-US" dirty="0" err="1"/>
              <a:t>atmosph</a:t>
            </a:r>
            <a:r>
              <a:rPr lang="fr-FR" dirty="0"/>
              <a:t>ères, ambiances, rythmes, etc</a:t>
            </a:r>
            <a:r>
              <a:rPr lang="fr-FR" dirty="0" smtClean="0"/>
              <a:t>.).</a:t>
            </a:r>
          </a:p>
          <a:p>
            <a:pPr marL="0" indent="0" algn="just">
              <a:buNone/>
            </a:pPr>
            <a:r>
              <a:rPr lang="fr-FR" dirty="0" smtClean="0"/>
              <a:t>Son </a:t>
            </a:r>
            <a:r>
              <a:rPr lang="fr-FR" dirty="0"/>
              <a:t>(ambiance sonore, rythmes, signification, dissocier les types de son, musiques ou chansons, instruments, bruitages, son intégré à l’ambiance ou ayant un rôle dramaturgique, sources, rôles d’illustration, </a:t>
            </a:r>
            <a:r>
              <a:rPr lang="fr-FR" dirty="0" smtClean="0"/>
              <a:t>etc.).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753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84950"/>
            <a:ext cx="8229600" cy="580580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de-DE" b="1" dirty="0"/>
              <a:t>Mise en </a:t>
            </a:r>
            <a:r>
              <a:rPr lang="de-DE" b="1" dirty="0" err="1"/>
              <a:t>scène</a:t>
            </a:r>
            <a:r>
              <a:rPr lang="de-DE" b="1" dirty="0"/>
              <a:t> et </a:t>
            </a:r>
            <a:r>
              <a:rPr lang="de-DE" b="1" dirty="0" err="1"/>
              <a:t>représentation</a:t>
            </a:r>
            <a:r>
              <a:rPr lang="de-DE" b="1" dirty="0"/>
              <a:t> :</a:t>
            </a:r>
            <a:r>
              <a:rPr lang="fr-FR" dirty="0"/>
              <a:t> Parti pris du chorégraphe (réaliste, symbolique, théâtralisé, expressionniste, etc.). Repérer les déplacements des danseurs, la présence sur scène, l’occupation de l’espace, le rapport entretenu avec la musique, la </a:t>
            </a:r>
            <a:r>
              <a:rPr lang="fr-FR" dirty="0" smtClean="0"/>
              <a:t>lumière </a:t>
            </a:r>
            <a:r>
              <a:rPr lang="fr-FR" dirty="0"/>
              <a:t>et tous les éléments présents</a:t>
            </a:r>
            <a:r>
              <a:rPr lang="fr-FR" dirty="0" smtClean="0"/>
              <a:t>.</a:t>
            </a:r>
          </a:p>
          <a:p>
            <a:pPr marL="0" indent="0" algn="just">
              <a:buNone/>
            </a:pPr>
            <a:r>
              <a:rPr lang="fr-FR" dirty="0" smtClean="0"/>
              <a:t>Interprétation </a:t>
            </a:r>
            <a:r>
              <a:rPr lang="fr-FR" dirty="0"/>
              <a:t>(jeu corporel, choix des danseurs, rythme, énergie, etc.). Rapport entre les danseurs et l’espace (occupation de l’espace, déplacements, entrées/sorties de scène, communication non verbale, regards, etc</a:t>
            </a:r>
            <a:r>
              <a:rPr lang="fr-FR" dirty="0" smtClean="0"/>
              <a:t>.).</a:t>
            </a:r>
          </a:p>
          <a:p>
            <a:pPr marL="0" indent="0" algn="just">
              <a:buNone/>
            </a:pPr>
            <a:r>
              <a:rPr lang="fr-FR" dirty="0" smtClean="0"/>
              <a:t>Costumes </a:t>
            </a:r>
            <a:r>
              <a:rPr lang="fr-FR" dirty="0"/>
              <a:t>(contemporains, couleurs, formes, praticité, matières, signification, caractère etc</a:t>
            </a:r>
            <a:r>
              <a:rPr lang="fr-FR" dirty="0" smtClean="0"/>
              <a:t>.).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510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12382"/>
            <a:ext cx="8229600" cy="585152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de-DE" b="1" dirty="0" err="1"/>
              <a:t>Être</a:t>
            </a:r>
            <a:r>
              <a:rPr lang="de-DE" b="1" dirty="0"/>
              <a:t> </a:t>
            </a:r>
            <a:r>
              <a:rPr lang="de-DE" b="1" dirty="0" err="1"/>
              <a:t>attentif</a:t>
            </a:r>
            <a:r>
              <a:rPr lang="de-DE" b="1" dirty="0"/>
              <a:t> à </a:t>
            </a:r>
            <a:r>
              <a:rPr lang="fr-FR" dirty="0" smtClean="0"/>
              <a:t>: </a:t>
            </a:r>
            <a:r>
              <a:rPr lang="fr-FR" dirty="0"/>
              <a:t>L’analyse des corps (tension, énergie, relâchement, abandon du poids, équilibre, appuis, verticalité, etc</a:t>
            </a:r>
            <a:r>
              <a:rPr lang="fr-FR" dirty="0" smtClean="0"/>
              <a:t>.).</a:t>
            </a:r>
          </a:p>
          <a:p>
            <a:pPr marL="0" indent="0" algn="just">
              <a:buNone/>
            </a:pPr>
            <a:r>
              <a:rPr lang="fr-FR" dirty="0" smtClean="0"/>
              <a:t>L’analyse </a:t>
            </a:r>
            <a:r>
              <a:rPr lang="fr-FR" dirty="0"/>
              <a:t>du mouvement (rythme, vitesse, accent, continuité, rapport entre le bas et le haut du corps, rapport entre les danseurs, directions, signes, codes, gestuelle, </a:t>
            </a:r>
            <a:r>
              <a:rPr lang="fr-FR" dirty="0" err="1"/>
              <a:t>répé</a:t>
            </a:r>
            <a:r>
              <a:rPr lang="en-US" dirty="0" err="1"/>
              <a:t>tition</a:t>
            </a:r>
            <a:r>
              <a:rPr lang="en-US" dirty="0"/>
              <a:t>, </a:t>
            </a:r>
            <a:r>
              <a:rPr lang="en-US" dirty="0" err="1"/>
              <a:t>technicit</a:t>
            </a:r>
            <a:r>
              <a:rPr lang="fr-FR" dirty="0"/>
              <a:t>é, marche, bonds, course, glissements, parcours géométriques, etc</a:t>
            </a:r>
            <a:r>
              <a:rPr lang="fr-FR" dirty="0" smtClean="0"/>
              <a:t>.).</a:t>
            </a:r>
          </a:p>
          <a:p>
            <a:pPr marL="0" indent="0" algn="just">
              <a:buNone/>
            </a:pPr>
            <a:r>
              <a:rPr lang="fr-FR" dirty="0" smtClean="0"/>
              <a:t>Le </a:t>
            </a:r>
            <a:r>
              <a:rPr lang="fr-FR" dirty="0"/>
              <a:t>rôle du public. La part d’imagination du </a:t>
            </a:r>
            <a:r>
              <a:rPr lang="fr-FR" dirty="0" smtClean="0"/>
              <a:t>spectateur.</a:t>
            </a:r>
          </a:p>
          <a:p>
            <a:pPr marL="0" indent="0" algn="just">
              <a:buNone/>
            </a:pPr>
            <a:r>
              <a:rPr lang="fr-FR" dirty="0" smtClean="0"/>
              <a:t>L’analyse </a:t>
            </a:r>
            <a:r>
              <a:rPr lang="fr-FR" dirty="0"/>
              <a:t>des formes, des couleurs et des </a:t>
            </a:r>
            <a:r>
              <a:rPr lang="fr-FR" dirty="0" smtClean="0"/>
              <a:t>lignes.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562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5488" y="585534"/>
            <a:ext cx="8229600" cy="580580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 smtClean="0"/>
              <a:t>Horde (</a:t>
            </a:r>
            <a:r>
              <a:rPr lang="fr-FR" dirty="0" err="1" smtClean="0"/>
              <a:t>subst</a:t>
            </a:r>
            <a:r>
              <a:rPr lang="fr-FR" dirty="0" smtClean="0"/>
              <a:t> </a:t>
            </a:r>
            <a:r>
              <a:rPr lang="fr-FR" dirty="0" err="1" smtClean="0"/>
              <a:t>fem</a:t>
            </a:r>
            <a:r>
              <a:rPr lang="fr-FR" dirty="0" smtClean="0"/>
              <a:t>.): </a:t>
            </a:r>
          </a:p>
          <a:p>
            <a:pPr marL="0" indent="0" algn="just">
              <a:buNone/>
            </a:pPr>
            <a:r>
              <a:rPr lang="fr-FR" b="1" dirty="0"/>
              <a:t>A. − </a:t>
            </a:r>
            <a:endParaRPr lang="fr-FR" dirty="0"/>
          </a:p>
          <a:p>
            <a:pPr marL="0" indent="0" algn="just">
              <a:buNone/>
            </a:pPr>
            <a:r>
              <a:rPr lang="fr-FR" b="1" dirty="0"/>
              <a:t>1.</a:t>
            </a:r>
            <a:r>
              <a:rPr lang="fr-FR" dirty="0"/>
              <a:t> Tribu nomade de l'Asie centrale. </a:t>
            </a:r>
            <a:r>
              <a:rPr lang="fr-FR" i="1" dirty="0"/>
              <a:t>Horde tartare</a:t>
            </a:r>
            <a:r>
              <a:rPr lang="fr-FR" dirty="0"/>
              <a:t>[...] </a:t>
            </a:r>
            <a:r>
              <a:rPr lang="fr-FR" i="1" dirty="0"/>
              <a:t>par </a:t>
            </a:r>
            <a:r>
              <a:rPr lang="fr-FR" i="1" dirty="0" err="1"/>
              <a:t>ext</a:t>
            </a:r>
            <a:r>
              <a:rPr lang="fr-FR" i="1" dirty="0"/>
              <a:t>.</a:t>
            </a:r>
            <a:r>
              <a:rPr lang="fr-FR" dirty="0"/>
              <a:t> Peuplade, troupe nomade vivant en société. </a:t>
            </a:r>
            <a:r>
              <a:rPr lang="fr-FR" i="1" dirty="0"/>
              <a:t>Horde migratrice </a:t>
            </a:r>
            <a:r>
              <a:rPr lang="fr-FR" dirty="0"/>
              <a:t>[...]</a:t>
            </a:r>
          </a:p>
          <a:p>
            <a:pPr marL="0" indent="0" algn="just">
              <a:buNone/>
            </a:pPr>
            <a:r>
              <a:rPr lang="fr-FR" b="1" dirty="0"/>
              <a:t>2.</a:t>
            </a:r>
            <a:r>
              <a:rPr lang="fr-FR" dirty="0"/>
              <a:t> Groupe de personnes plus ou moins disciplinées provoquant du désordre, commettant des pillages, des actes de violence. </a:t>
            </a:r>
            <a:r>
              <a:rPr lang="fr-FR" i="1" dirty="0"/>
              <a:t>Au milieu d'une horde de tout âge et de tout sexe, marchaient à pied les gardes-du-corps, ayant changé de chapeaux, d'épées et de baudriers avec les gardes nationaux </a:t>
            </a:r>
            <a:r>
              <a:rPr lang="fr-FR" dirty="0"/>
              <a:t>(</a:t>
            </a:r>
            <a:r>
              <a:rPr lang="fr-FR" dirty="0" err="1"/>
              <a:t>Chateaubr</a:t>
            </a:r>
            <a:r>
              <a:rPr lang="fr-FR" dirty="0"/>
              <a:t>., </a:t>
            </a:r>
            <a:r>
              <a:rPr lang="fr-FR" i="1" dirty="0" err="1"/>
              <a:t>Mém</a:t>
            </a:r>
            <a:r>
              <a:rPr lang="fr-FR" i="1" dirty="0"/>
              <a:t>., </a:t>
            </a:r>
            <a:r>
              <a:rPr lang="fr-FR" dirty="0" err="1"/>
              <a:t>t</a:t>
            </a:r>
            <a:r>
              <a:rPr lang="fr-FR" dirty="0"/>
              <a:t>. 1, 1848, p. 222). [...]</a:t>
            </a:r>
          </a:p>
          <a:p>
            <a:pPr marL="0" indent="0" algn="just">
              <a:buNone/>
            </a:pPr>
            <a:r>
              <a:rPr lang="fr-FR" b="1" dirty="0"/>
              <a:t>3.</a:t>
            </a:r>
            <a:r>
              <a:rPr lang="fr-FR" dirty="0"/>
              <a:t> Groupe d'animaux vivant naturellement ensemble. [...].</a:t>
            </a:r>
          </a:p>
          <a:p>
            <a:pPr marL="0" indent="0" algn="just">
              <a:buNone/>
            </a:pPr>
            <a:endParaRPr lang="fr-FR" b="1" dirty="0" smtClean="0"/>
          </a:p>
          <a:p>
            <a:pPr marL="0" indent="0" algn="just">
              <a:buNone/>
            </a:pPr>
            <a:r>
              <a:rPr lang="fr-FR" b="1" dirty="0" smtClean="0"/>
              <a:t>B</a:t>
            </a:r>
            <a:r>
              <a:rPr lang="fr-FR" b="1" dirty="0"/>
              <a:t>. −</a:t>
            </a:r>
            <a:r>
              <a:rPr lang="fr-FR" dirty="0"/>
              <a:t> </a:t>
            </a:r>
            <a:r>
              <a:rPr lang="fr-FR" i="1" dirty="0"/>
              <a:t>Au fig.</a:t>
            </a:r>
            <a:r>
              <a:rPr lang="fr-FR" dirty="0"/>
              <a:t> Multitude de choses. </a:t>
            </a:r>
            <a:r>
              <a:rPr lang="fr-FR" i="1" dirty="0"/>
              <a:t>J'appellerai beaucoup de songes à mon secours, pour me défendre contre cette horde de vérités qui s'engendrent dans les vieux jours, comme des dragons se cachent dans des ruines </a:t>
            </a:r>
            <a:r>
              <a:rPr lang="fr-FR" dirty="0"/>
              <a:t>(</a:t>
            </a:r>
            <a:r>
              <a:rPr lang="fr-FR" dirty="0" err="1"/>
              <a:t>Chateaubr</a:t>
            </a:r>
            <a:r>
              <a:rPr lang="fr-FR" dirty="0"/>
              <a:t>., </a:t>
            </a:r>
            <a:r>
              <a:rPr lang="fr-FR" i="1" dirty="0" err="1"/>
              <a:t>Mém</a:t>
            </a:r>
            <a:r>
              <a:rPr lang="fr-FR" i="1" dirty="0"/>
              <a:t>., </a:t>
            </a:r>
            <a:r>
              <a:rPr lang="fr-FR" dirty="0" err="1"/>
              <a:t>t</a:t>
            </a:r>
            <a:r>
              <a:rPr lang="fr-FR" dirty="0"/>
              <a:t>. 4, 1848, p. 12).</a:t>
            </a:r>
          </a:p>
          <a:p>
            <a:r>
              <a:rPr lang="fr-FR" dirty="0"/>
              <a:t>© 2012 - CNRTL</a:t>
            </a:r>
            <a:br>
              <a:rPr lang="fr-FR" dirty="0"/>
            </a:b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790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96430"/>
            <a:ext cx="8229600" cy="5851525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-«</a:t>
            </a:r>
            <a:r>
              <a:rPr lang="fr-FR" dirty="0"/>
              <a:t> To da </a:t>
            </a:r>
            <a:r>
              <a:rPr lang="fr-FR" dirty="0" smtClean="0"/>
              <a:t>» </a:t>
            </a:r>
            <a:r>
              <a:rPr lang="fr-FR" dirty="0"/>
              <a:t>est une forme argotique qui signifie « To the </a:t>
            </a:r>
            <a:r>
              <a:rPr lang="fr-FR" dirty="0" smtClean="0"/>
              <a:t>». 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-« </a:t>
            </a:r>
            <a:r>
              <a:rPr lang="fr-FR" dirty="0" err="1" smtClean="0"/>
              <a:t>Bone</a:t>
            </a:r>
            <a:r>
              <a:rPr lang="fr-FR" dirty="0" smtClean="0"/>
              <a:t> » signifie l’os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dirty="0"/>
              <a:t>L</a:t>
            </a:r>
            <a:r>
              <a:rPr lang="fr-FR" dirty="0" smtClean="0"/>
              <a:t>ittéralement cette expression signifie «</a:t>
            </a:r>
            <a:r>
              <a:rPr lang="fr-FR" dirty="0"/>
              <a:t> dans les os » qui peut-être traduit par </a:t>
            </a:r>
            <a:r>
              <a:rPr lang="fr-FR" dirty="0" smtClean="0"/>
              <a:t>« inhérent » </a:t>
            </a:r>
            <a:r>
              <a:rPr lang="fr-FR" dirty="0"/>
              <a:t>ou « avoir dans la </a:t>
            </a:r>
            <a:r>
              <a:rPr lang="fr-FR" dirty="0" smtClean="0"/>
              <a:t>peau » ou</a:t>
            </a:r>
            <a:r>
              <a:rPr lang="fr-FR" dirty="0"/>
              <a:t> </a:t>
            </a:r>
            <a:r>
              <a:rPr lang="fr-FR" dirty="0" smtClean="0"/>
              <a:t>« avoir </a:t>
            </a:r>
            <a:r>
              <a:rPr lang="fr-FR" dirty="0"/>
              <a:t>dans les tripes ». </a:t>
            </a:r>
          </a:p>
        </p:txBody>
      </p:sp>
    </p:spTree>
    <p:extLst>
      <p:ext uri="{BB962C8B-B14F-4D97-AF65-F5344CB8AC3E}">
        <p14:creationId xmlns:p14="http://schemas.microsoft.com/office/powerpoint/2010/main" val="341632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20358"/>
            <a:ext cx="8229600" cy="580580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 descr="DAVID SARIE:Téat:La horde:Photos ©:(LA)HORDE - TO DA BONE ©Laurent PHILIPPE  2017 - 1.tif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429768"/>
            <a:ext cx="8229600" cy="5893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133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AVID SARIE:Téat:La horde:Photos ©:(LA)HORDE - TO DA BONE © Tom de Peyret 2017 -109.tif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780" y="466488"/>
            <a:ext cx="3760440" cy="6228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35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AVID SARIE:Téat:La horde:Photos ©:(LA)HORDE - TO DA BONE © Tom de Peyret 2017 - 403.tif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72" y="841248"/>
            <a:ext cx="7748047" cy="5056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668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AVID SARIE:Téat:La horde:Photos ©:(LA)HORDE - TO DA BONE © Tom de Peyret 2017 - 304.tif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873" y="0"/>
            <a:ext cx="4502431" cy="67391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708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AVID SARIE:Téat:La horde:Photos ©:(LA)HORDE - TO DA BONE © Tom de Peyret 2017 - 011.tif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95" y="-1"/>
            <a:ext cx="5012061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678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 </a:t>
            </a:r>
          </a:p>
          <a:p>
            <a:r>
              <a:rPr lang="fr-FR" b="1" u="sng" dirty="0">
                <a:hlinkClick r:id="rId2"/>
              </a:rPr>
              <a:t>https://www.teat.re/programmation/danse/to-da-bone/-la-horde,33.htm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048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Noir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Noir .thmx</Template>
  <TotalTime>58</TotalTime>
  <Words>288</Words>
  <Application>Microsoft Office PowerPoint</Application>
  <PresentationFormat>Affichage à l'écran (4:3)</PresentationFormat>
  <Paragraphs>27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6" baseType="lpstr">
      <vt:lpstr>Arial</vt:lpstr>
      <vt:lpstr>Calibri</vt:lpstr>
      <vt:lpstr> Noir </vt:lpstr>
      <vt:lpstr>TO DA BONE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Da Bone</dc:title>
  <dc:creator>David Sarie</dc:creator>
  <cp:lastModifiedBy>Nathalie NE. EBRARD</cp:lastModifiedBy>
  <cp:revision>8</cp:revision>
  <dcterms:created xsi:type="dcterms:W3CDTF">2019-11-01T18:43:22Z</dcterms:created>
  <dcterms:modified xsi:type="dcterms:W3CDTF">2019-11-08T11:58:00Z</dcterms:modified>
</cp:coreProperties>
</file>